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9" r:id="rId1"/>
  </p:sldMasterIdLst>
  <p:sldIdLst>
    <p:sldId id="256" r:id="rId2"/>
  </p:sldIdLst>
  <p:sldSz cx="12192000" cy="6858000"/>
  <p:notesSz cx="6858000" cy="9144000"/>
  <p:custDataLst>
    <p:tags r:id="rId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13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A8AB4-5C5C-8F82-0919-A7DE308D5EF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6CA3A533-B290-2E55-ACE0-AFB54037AB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13ED942A-FD09-9828-4410-3EF32FA533D2}"/>
              </a:ext>
            </a:extLst>
          </p:cNvPr>
          <p:cNvSpPr>
            <a:spLocks noGrp="1"/>
          </p:cNvSpPr>
          <p:nvPr>
            <p:ph type="dt" sz="half" idx="10"/>
          </p:nvPr>
        </p:nvSpPr>
        <p:spPr/>
        <p:txBody>
          <a:bodyPr/>
          <a:lstStyle/>
          <a:p>
            <a:fld id="{48A87A34-81AB-432B-8DAE-1953F412C126}" type="datetimeFigureOut">
              <a:rPr lang="en-US" smtClean="0"/>
              <a:t>4/11/2024</a:t>
            </a:fld>
            <a:endParaRPr lang="en-US" dirty="0"/>
          </a:p>
        </p:txBody>
      </p:sp>
      <p:sp>
        <p:nvSpPr>
          <p:cNvPr id="5" name="Footer Placeholder 4">
            <a:extLst>
              <a:ext uri="{FF2B5EF4-FFF2-40B4-BE49-F238E27FC236}">
                <a16:creationId xmlns:a16="http://schemas.microsoft.com/office/drawing/2014/main" id="{08B37EFB-FFEB-4CFD-2F56-9DD1224CA4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9D622E-28CE-DA4A-D797-08BB2669DDE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03405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5706D-FAFA-8B2B-0C2F-83A952F4BFE0}"/>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B0A6682A-89A3-A4B4-23ED-140BB8B2A39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1922543-D93C-32A9-99DF-F095E7E20840}"/>
              </a:ext>
            </a:extLst>
          </p:cNvPr>
          <p:cNvSpPr>
            <a:spLocks noGrp="1"/>
          </p:cNvSpPr>
          <p:nvPr>
            <p:ph type="dt" sz="half" idx="10"/>
          </p:nvPr>
        </p:nvSpPr>
        <p:spPr/>
        <p:txBody>
          <a:bodyPr/>
          <a:lstStyle/>
          <a:p>
            <a:fld id="{48A87A34-81AB-432B-8DAE-1953F412C126}" type="datetimeFigureOut">
              <a:rPr lang="en-US" smtClean="0"/>
              <a:t>4/11/2024</a:t>
            </a:fld>
            <a:endParaRPr lang="en-US" dirty="0"/>
          </a:p>
        </p:txBody>
      </p:sp>
      <p:sp>
        <p:nvSpPr>
          <p:cNvPr id="5" name="Footer Placeholder 4">
            <a:extLst>
              <a:ext uri="{FF2B5EF4-FFF2-40B4-BE49-F238E27FC236}">
                <a16:creationId xmlns:a16="http://schemas.microsoft.com/office/drawing/2014/main" id="{B9FFCBB0-2A70-E0AD-9DB3-C5684655D9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C3F9FC8-0602-6666-EC11-3187342C4F1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66808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6A6F98-05A7-5DA4-DBBE-AD9D19DF471D}"/>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62530C6-CBAD-4230-B981-FBB6AF46DF2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5349727-6DBF-5986-8339-4CE63E4ED15E}"/>
              </a:ext>
            </a:extLst>
          </p:cNvPr>
          <p:cNvSpPr>
            <a:spLocks noGrp="1"/>
          </p:cNvSpPr>
          <p:nvPr>
            <p:ph type="dt" sz="half" idx="10"/>
          </p:nvPr>
        </p:nvSpPr>
        <p:spPr/>
        <p:txBody>
          <a:bodyPr/>
          <a:lstStyle/>
          <a:p>
            <a:fld id="{48A87A34-81AB-432B-8DAE-1953F412C126}" type="datetimeFigureOut">
              <a:rPr lang="en-US" smtClean="0"/>
              <a:t>4/11/2024</a:t>
            </a:fld>
            <a:endParaRPr lang="en-US" dirty="0"/>
          </a:p>
        </p:txBody>
      </p:sp>
      <p:sp>
        <p:nvSpPr>
          <p:cNvPr id="5" name="Footer Placeholder 4">
            <a:extLst>
              <a:ext uri="{FF2B5EF4-FFF2-40B4-BE49-F238E27FC236}">
                <a16:creationId xmlns:a16="http://schemas.microsoft.com/office/drawing/2014/main" id="{E8161039-06A1-3354-845B-B6C22D3749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1AAFA2-EF60-0880-467E-B13432E7A62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4064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192D0-DABF-F8DF-D384-E986FA72C1E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A0C4852-E3AE-F8F1-AE03-12CDF50FC92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B5526F8-D4F2-0BDB-3D92-DA0952E1DB6C}"/>
              </a:ext>
            </a:extLst>
          </p:cNvPr>
          <p:cNvSpPr>
            <a:spLocks noGrp="1"/>
          </p:cNvSpPr>
          <p:nvPr>
            <p:ph type="dt" sz="half" idx="10"/>
          </p:nvPr>
        </p:nvSpPr>
        <p:spPr/>
        <p:txBody>
          <a:bodyPr/>
          <a:lstStyle/>
          <a:p>
            <a:fld id="{48A87A34-81AB-432B-8DAE-1953F412C126}" type="datetimeFigureOut">
              <a:rPr lang="en-US" smtClean="0"/>
              <a:t>4/11/2024</a:t>
            </a:fld>
            <a:endParaRPr lang="en-US" dirty="0"/>
          </a:p>
        </p:txBody>
      </p:sp>
      <p:sp>
        <p:nvSpPr>
          <p:cNvPr id="5" name="Footer Placeholder 4">
            <a:extLst>
              <a:ext uri="{FF2B5EF4-FFF2-40B4-BE49-F238E27FC236}">
                <a16:creationId xmlns:a16="http://schemas.microsoft.com/office/drawing/2014/main" id="{211B4E67-01C5-5E6A-AC76-821C9A34CB9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57A3C9-BA59-7490-8CED-CAB690F9522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33646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04D47-A1C6-5EEB-5D20-FBBAF301FC6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3979F5B3-687E-93E6-1966-C2A34EF2F1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9CAE043-FEF9-16EF-6955-CFEC4E17EF93}"/>
              </a:ext>
            </a:extLst>
          </p:cNvPr>
          <p:cNvSpPr>
            <a:spLocks noGrp="1"/>
          </p:cNvSpPr>
          <p:nvPr>
            <p:ph type="dt" sz="half" idx="10"/>
          </p:nvPr>
        </p:nvSpPr>
        <p:spPr/>
        <p:txBody>
          <a:bodyPr/>
          <a:lstStyle/>
          <a:p>
            <a:fld id="{48A87A34-81AB-432B-8DAE-1953F412C126}" type="datetimeFigureOut">
              <a:rPr lang="en-US" smtClean="0"/>
              <a:t>4/11/2024</a:t>
            </a:fld>
            <a:endParaRPr lang="en-US" dirty="0"/>
          </a:p>
        </p:txBody>
      </p:sp>
      <p:sp>
        <p:nvSpPr>
          <p:cNvPr id="5" name="Footer Placeholder 4">
            <a:extLst>
              <a:ext uri="{FF2B5EF4-FFF2-40B4-BE49-F238E27FC236}">
                <a16:creationId xmlns:a16="http://schemas.microsoft.com/office/drawing/2014/main" id="{542C26F3-5D28-2143-04BB-2045B9299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0D5E37C-67A5-93A3-712C-1411975EFC3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48394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2B8BF-7924-FAF5-9DEC-C7BF2583586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1ED3AF7-2CC7-D5B1-11CA-A1080873A5B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CC72052E-1B0F-AB29-5D9E-F34BA6B5BC0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80B5F5DD-17E2-277D-18C6-5D79F5ABD8B4}"/>
              </a:ext>
            </a:extLst>
          </p:cNvPr>
          <p:cNvSpPr>
            <a:spLocks noGrp="1"/>
          </p:cNvSpPr>
          <p:nvPr>
            <p:ph type="dt" sz="half" idx="10"/>
          </p:nvPr>
        </p:nvSpPr>
        <p:spPr/>
        <p:txBody>
          <a:bodyPr/>
          <a:lstStyle/>
          <a:p>
            <a:fld id="{48A87A34-81AB-432B-8DAE-1953F412C126}" type="datetimeFigureOut">
              <a:rPr lang="en-US" smtClean="0"/>
              <a:t>4/11/2024</a:t>
            </a:fld>
            <a:endParaRPr lang="en-US" dirty="0"/>
          </a:p>
        </p:txBody>
      </p:sp>
      <p:sp>
        <p:nvSpPr>
          <p:cNvPr id="6" name="Footer Placeholder 5">
            <a:extLst>
              <a:ext uri="{FF2B5EF4-FFF2-40B4-BE49-F238E27FC236}">
                <a16:creationId xmlns:a16="http://schemas.microsoft.com/office/drawing/2014/main" id="{35862B29-1D6B-29D5-4EE3-DEDD22F75A0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312FA7C-2956-D73D-FA17-14A38450120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7744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486E8-0583-FC56-97C1-042AC014E1E0}"/>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386D49FE-1CFD-0F8D-3F68-ECBD0D5D6B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1DD1E86-47F5-EFA7-84C4-45341FF8F1D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8B324CEE-B811-7C0F-866F-FD509DFD52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0D8D1E4-064D-59A7-44BE-81E6C6F1EA5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BBDDCB88-4DAD-FB64-FDC0-4E581FC1C148}"/>
              </a:ext>
            </a:extLst>
          </p:cNvPr>
          <p:cNvSpPr>
            <a:spLocks noGrp="1"/>
          </p:cNvSpPr>
          <p:nvPr>
            <p:ph type="dt" sz="half" idx="10"/>
          </p:nvPr>
        </p:nvSpPr>
        <p:spPr/>
        <p:txBody>
          <a:bodyPr/>
          <a:lstStyle/>
          <a:p>
            <a:fld id="{48A87A34-81AB-432B-8DAE-1953F412C126}" type="datetimeFigureOut">
              <a:rPr lang="en-US" smtClean="0"/>
              <a:pPr/>
              <a:t>4/11/2024</a:t>
            </a:fld>
            <a:endParaRPr lang="en-US" dirty="0"/>
          </a:p>
        </p:txBody>
      </p:sp>
      <p:sp>
        <p:nvSpPr>
          <p:cNvPr id="8" name="Footer Placeholder 7">
            <a:extLst>
              <a:ext uri="{FF2B5EF4-FFF2-40B4-BE49-F238E27FC236}">
                <a16:creationId xmlns:a16="http://schemas.microsoft.com/office/drawing/2014/main" id="{14CA2ED6-AF58-80A8-57CA-F903C730E8F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31DCD82-A655-AF03-3369-A4415B2834FA}"/>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03612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77583-7FC7-BC9A-15E7-C241C9A14D02}"/>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5151FB14-A35F-CB69-0326-72751A2EBB9B}"/>
              </a:ext>
            </a:extLst>
          </p:cNvPr>
          <p:cNvSpPr>
            <a:spLocks noGrp="1"/>
          </p:cNvSpPr>
          <p:nvPr>
            <p:ph type="dt" sz="half" idx="10"/>
          </p:nvPr>
        </p:nvSpPr>
        <p:spPr/>
        <p:txBody>
          <a:bodyPr/>
          <a:lstStyle/>
          <a:p>
            <a:fld id="{48A87A34-81AB-432B-8DAE-1953F412C126}" type="datetimeFigureOut">
              <a:rPr lang="en-US" smtClean="0"/>
              <a:t>4/11/2024</a:t>
            </a:fld>
            <a:endParaRPr lang="en-US" dirty="0"/>
          </a:p>
        </p:txBody>
      </p:sp>
      <p:sp>
        <p:nvSpPr>
          <p:cNvPr id="4" name="Footer Placeholder 3">
            <a:extLst>
              <a:ext uri="{FF2B5EF4-FFF2-40B4-BE49-F238E27FC236}">
                <a16:creationId xmlns:a16="http://schemas.microsoft.com/office/drawing/2014/main" id="{3D868241-630B-E0F3-BE2D-69260D96C71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2050B38-DEC2-BAE2-7EA9-F3573CFEBE8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57868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0DC7FC-E407-D894-C3BB-72A925953E49}"/>
              </a:ext>
            </a:extLst>
          </p:cNvPr>
          <p:cNvSpPr>
            <a:spLocks noGrp="1"/>
          </p:cNvSpPr>
          <p:nvPr>
            <p:ph type="dt" sz="half" idx="10"/>
          </p:nvPr>
        </p:nvSpPr>
        <p:spPr/>
        <p:txBody>
          <a:bodyPr/>
          <a:lstStyle/>
          <a:p>
            <a:fld id="{48A87A34-81AB-432B-8DAE-1953F412C126}" type="datetimeFigureOut">
              <a:rPr lang="en-US" smtClean="0"/>
              <a:t>4/11/2024</a:t>
            </a:fld>
            <a:endParaRPr lang="en-US" dirty="0"/>
          </a:p>
        </p:txBody>
      </p:sp>
      <p:sp>
        <p:nvSpPr>
          <p:cNvPr id="3" name="Footer Placeholder 2">
            <a:extLst>
              <a:ext uri="{FF2B5EF4-FFF2-40B4-BE49-F238E27FC236}">
                <a16:creationId xmlns:a16="http://schemas.microsoft.com/office/drawing/2014/main" id="{0A535C6C-5B83-1100-AFCA-A89EA09ECDB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A55DCF4-4C60-9476-B920-CA48A60E464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35848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A9FD3-D6E3-D3F0-D676-54ACC9AF557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F56FC25A-79C0-D954-D10A-C3ED6392FB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D3992427-11C1-BF3A-32D7-4B7A9FA6A0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3960053-D17B-410F-3F39-EB34E86B4F36}"/>
              </a:ext>
            </a:extLst>
          </p:cNvPr>
          <p:cNvSpPr>
            <a:spLocks noGrp="1"/>
          </p:cNvSpPr>
          <p:nvPr>
            <p:ph type="dt" sz="half" idx="10"/>
          </p:nvPr>
        </p:nvSpPr>
        <p:spPr/>
        <p:txBody>
          <a:bodyPr/>
          <a:lstStyle/>
          <a:p>
            <a:fld id="{48A87A34-81AB-432B-8DAE-1953F412C126}" type="datetimeFigureOut">
              <a:rPr lang="en-US" smtClean="0"/>
              <a:t>4/11/2024</a:t>
            </a:fld>
            <a:endParaRPr lang="en-US" dirty="0"/>
          </a:p>
        </p:txBody>
      </p:sp>
      <p:sp>
        <p:nvSpPr>
          <p:cNvPr id="6" name="Footer Placeholder 5">
            <a:extLst>
              <a:ext uri="{FF2B5EF4-FFF2-40B4-BE49-F238E27FC236}">
                <a16:creationId xmlns:a16="http://schemas.microsoft.com/office/drawing/2014/main" id="{0D796EBC-8E12-EEDE-63A3-2FC6B6DCED6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1960977-26A9-4F71-491C-F4B3BA598DD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67221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9C342-C1DB-B843-218D-9810D25D910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D606EF89-AB81-2CF5-B1A4-4CEDBCB63B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953016F-ACC3-38FC-69ED-BB6F127C1D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F60CA35-B6D1-80A2-F3F0-722BBE016AD3}"/>
              </a:ext>
            </a:extLst>
          </p:cNvPr>
          <p:cNvSpPr>
            <a:spLocks noGrp="1"/>
          </p:cNvSpPr>
          <p:nvPr>
            <p:ph type="dt" sz="half" idx="10"/>
          </p:nvPr>
        </p:nvSpPr>
        <p:spPr/>
        <p:txBody>
          <a:bodyPr/>
          <a:lstStyle/>
          <a:p>
            <a:fld id="{48A87A34-81AB-432B-8DAE-1953F412C126}" type="datetimeFigureOut">
              <a:rPr lang="en-US" smtClean="0"/>
              <a:t>4/11/2024</a:t>
            </a:fld>
            <a:endParaRPr lang="en-US" dirty="0"/>
          </a:p>
        </p:txBody>
      </p:sp>
      <p:sp>
        <p:nvSpPr>
          <p:cNvPr id="6" name="Footer Placeholder 5">
            <a:extLst>
              <a:ext uri="{FF2B5EF4-FFF2-40B4-BE49-F238E27FC236}">
                <a16:creationId xmlns:a16="http://schemas.microsoft.com/office/drawing/2014/main" id="{CCE2A384-CDA4-A972-7CDD-48D9A31458A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7A47B68-52AD-2844-EABC-1AE122FECB3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7963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62D27C-4917-E647-DC4B-CDD4ACE8B2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77653DEE-AB21-C100-DFDA-0ACFB60F75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9DDE9E3-4EDC-F46D-63B3-80C4AA97E2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4/11/2024</a:t>
            </a:fld>
            <a:endParaRPr lang="en-US" dirty="0"/>
          </a:p>
        </p:txBody>
      </p:sp>
      <p:sp>
        <p:nvSpPr>
          <p:cNvPr id="5" name="Footer Placeholder 4">
            <a:extLst>
              <a:ext uri="{FF2B5EF4-FFF2-40B4-BE49-F238E27FC236}">
                <a16:creationId xmlns:a16="http://schemas.microsoft.com/office/drawing/2014/main" id="{AC8C0A37-C14D-805E-2615-513A5B53E9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C621DED-A354-8992-866C-0DFDE1D5BF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graphicFrame>
        <p:nvGraphicFramePr>
          <p:cNvPr id="7" name="think-cell data - do not delete" hidden="1">
            <a:extLst>
              <a:ext uri="{FF2B5EF4-FFF2-40B4-BE49-F238E27FC236}">
                <a16:creationId xmlns:a16="http://schemas.microsoft.com/office/drawing/2014/main" id="{ED6A6A03-B87E-4336-818F-D8D6388E877F}"/>
              </a:ext>
            </a:extLst>
          </p:cNvPr>
          <p:cNvGraphicFramePr>
            <a:graphicFrameLocks noChangeAspect="1"/>
          </p:cNvGraphicFramePr>
          <p:nvPr userDrawn="1">
            <p:custDataLst>
              <p:tags r:id="rId13"/>
            </p:custDataLst>
            <p:extLst>
              <p:ext uri="{D42A27DB-BD31-4B8C-83A1-F6EECF244321}">
                <p14:modId xmlns:p14="http://schemas.microsoft.com/office/powerpoint/2010/main" val="36234238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4" imgW="378" imgH="379" progId="TCLayout.ActiveDocument.1">
                  <p:embed/>
                </p:oleObj>
              </mc:Choice>
              <mc:Fallback>
                <p:oleObj name="think-cell Slide" r:id="rId14" imgW="378" imgH="379" progId="TCLayout.ActiveDocument.1">
                  <p:embed/>
                  <p:pic>
                    <p:nvPicPr>
                      <p:cNvPr id="8" name="think-cell data - do not delete" hidden="1">
                        <a:extLst>
                          <a:ext uri="{FF2B5EF4-FFF2-40B4-BE49-F238E27FC236}">
                            <a16:creationId xmlns:a16="http://schemas.microsoft.com/office/drawing/2014/main" id="{F5AFFF6E-BC8F-E5F9-0526-75D2916AE4AB}"/>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spTree>
    <p:extLst>
      <p:ext uri="{BB962C8B-B14F-4D97-AF65-F5344CB8AC3E}">
        <p14:creationId xmlns:p14="http://schemas.microsoft.com/office/powerpoint/2010/main" val="1310997056"/>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3.xml"/><Relationship Id="rId6" Type="http://schemas.openxmlformats.org/officeDocument/2006/relationships/hyperlink" Target="mailto:Claire.horsfield4@nhs.net" TargetMode="External"/><Relationship Id="rId5" Type="http://schemas.openxmlformats.org/officeDocument/2006/relationships/hyperlink" Target="https://www.hatfeildhall.co.uk/conferences_home.php" TargetMode="Externa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7BE733F0-383F-3CF7-2E9A-82C279B4BF69}"/>
              </a:ext>
            </a:extLst>
          </p:cNvPr>
          <p:cNvGraphicFramePr>
            <a:graphicFrameLocks noChangeAspect="1"/>
          </p:cNvGraphicFramePr>
          <p:nvPr>
            <p:custDataLst>
              <p:tags r:id="rId1"/>
            </p:custDataLst>
            <p:extLst>
              <p:ext uri="{D42A27DB-BD31-4B8C-83A1-F6EECF244321}">
                <p14:modId xmlns:p14="http://schemas.microsoft.com/office/powerpoint/2010/main" val="3130384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78" imgH="379" progId="TCLayout.ActiveDocument.1">
                  <p:embed/>
                </p:oleObj>
              </mc:Choice>
              <mc:Fallback>
                <p:oleObj name="think-cell Slide" r:id="rId3" imgW="378" imgH="379"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68B37794-5D3D-0BFF-E082-45C15FD1674B}"/>
              </a:ext>
            </a:extLst>
          </p:cNvPr>
          <p:cNvSpPr>
            <a:spLocks noGrp="1"/>
          </p:cNvSpPr>
          <p:nvPr>
            <p:ph type="ctrTitle"/>
          </p:nvPr>
        </p:nvSpPr>
        <p:spPr>
          <a:xfrm>
            <a:off x="-31889" y="223495"/>
            <a:ext cx="7754835" cy="1107674"/>
          </a:xfrm>
        </p:spPr>
        <p:txBody>
          <a:bodyPr vert="horz" anchor="ctr">
            <a:noAutofit/>
          </a:bodyPr>
          <a:lstStyle/>
          <a:p>
            <a:r>
              <a:rPr lang="en-GB" sz="2400" b="1" dirty="0">
                <a:solidFill>
                  <a:schemeClr val="accent1">
                    <a:lumMod val="50000"/>
                  </a:schemeClr>
                </a:solidFill>
              </a:rPr>
              <a:t>West Yorkshire Critical Care Network</a:t>
            </a:r>
            <a:br>
              <a:rPr lang="en-GB" sz="2400" b="1" dirty="0">
                <a:solidFill>
                  <a:schemeClr val="accent1">
                    <a:lumMod val="50000"/>
                  </a:schemeClr>
                </a:solidFill>
              </a:rPr>
            </a:br>
            <a:r>
              <a:rPr lang="en-GB" sz="2400" b="1" dirty="0">
                <a:solidFill>
                  <a:schemeClr val="accent1">
                    <a:lumMod val="50000"/>
                  </a:schemeClr>
                </a:solidFill>
              </a:rPr>
              <a:t> Celebration Event: Sharing Quality Improvements</a:t>
            </a:r>
          </a:p>
        </p:txBody>
      </p:sp>
      <p:sp>
        <p:nvSpPr>
          <p:cNvPr id="11" name="TextBox 10">
            <a:extLst>
              <a:ext uri="{FF2B5EF4-FFF2-40B4-BE49-F238E27FC236}">
                <a16:creationId xmlns:a16="http://schemas.microsoft.com/office/drawing/2014/main" id="{C8D7051D-13C4-9841-F4FC-BC6F01E6ADCC}"/>
              </a:ext>
            </a:extLst>
          </p:cNvPr>
          <p:cNvSpPr txBox="1"/>
          <p:nvPr/>
        </p:nvSpPr>
        <p:spPr>
          <a:xfrm>
            <a:off x="503290" y="1396400"/>
            <a:ext cx="6732397" cy="4893647"/>
          </a:xfrm>
          <a:prstGeom prst="rect">
            <a:avLst/>
          </a:prstGeom>
          <a:noFill/>
        </p:spPr>
        <p:txBody>
          <a:bodyPr wrap="square">
            <a:spAutoFit/>
          </a:bodyPr>
          <a:lstStyle/>
          <a:p>
            <a:pPr algn="ctr"/>
            <a:r>
              <a:rPr lang="en-GB" sz="2400" b="1" dirty="0">
                <a:solidFill>
                  <a:schemeClr val="accent1">
                    <a:lumMod val="50000"/>
                  </a:schemeClr>
                </a:solidFill>
              </a:rPr>
              <a:t>WE WANT TO HEAR FROM YOU!</a:t>
            </a:r>
          </a:p>
          <a:p>
            <a:pPr marL="285750" indent="-285750">
              <a:buFont typeface="Arial" panose="020B0604020202020204" pitchFamily="34" charset="0"/>
              <a:buChar char="•"/>
            </a:pPr>
            <a:r>
              <a:rPr lang="en-GB" dirty="0"/>
              <a:t>Have you or your colleagues undertaken a QI project in critical care as part of a course or in response to a problem, issue or incident?</a:t>
            </a:r>
          </a:p>
          <a:p>
            <a:pPr marL="285750" indent="-285750">
              <a:buFont typeface="Arial" panose="020B0604020202020204" pitchFamily="34" charset="0"/>
              <a:buChar char="•"/>
            </a:pPr>
            <a:r>
              <a:rPr lang="en-GB" dirty="0"/>
              <a:t>Have you been involved in a research study?</a:t>
            </a:r>
          </a:p>
          <a:p>
            <a:pPr marL="285750" indent="-285750">
              <a:buFont typeface="Arial" panose="020B0604020202020204" pitchFamily="34" charset="0"/>
              <a:buChar char="•"/>
            </a:pPr>
            <a:r>
              <a:rPr lang="en-GB" dirty="0"/>
              <a:t>Have you done something to improve care for critical care patients or their loved ones? </a:t>
            </a:r>
          </a:p>
          <a:p>
            <a:pPr marL="285750" indent="-285750">
              <a:buFont typeface="Arial" panose="020B0604020202020204" pitchFamily="34" charset="0"/>
              <a:buChar char="•"/>
            </a:pPr>
            <a:r>
              <a:rPr lang="en-GB" dirty="0"/>
              <a:t>Have you improved your working environment or done something positive for staff well being?</a:t>
            </a:r>
          </a:p>
          <a:p>
            <a:pPr marL="285750" indent="-285750">
              <a:buFont typeface="Arial" panose="020B0604020202020204" pitchFamily="34" charset="0"/>
              <a:buChar char="•"/>
            </a:pPr>
            <a:endParaRPr lang="en-GB" dirty="0"/>
          </a:p>
          <a:p>
            <a:r>
              <a:rPr lang="en-GB" dirty="0"/>
              <a:t>If the answer is yes then don’t keep it to yourself – let others hear about it!</a:t>
            </a:r>
          </a:p>
          <a:p>
            <a:r>
              <a:rPr lang="en-GB" sz="1800" dirty="0"/>
              <a:t>We are looking for people to share their improvements at this afternoon tea style event either through a </a:t>
            </a:r>
            <a:r>
              <a:rPr lang="en-GB" dirty="0"/>
              <a:t>short</a:t>
            </a:r>
            <a:r>
              <a:rPr lang="en-GB" sz="1800" dirty="0"/>
              <a:t> minute presentation or by displaying a poster during refreshments.</a:t>
            </a:r>
          </a:p>
          <a:p>
            <a:r>
              <a:rPr lang="en-GB" sz="1800" dirty="0"/>
              <a:t>Every participant will be entered into a draw with a chance to win a funded place to attend a critical care conference (BACCN or ICS SOA) or other agreed CPD activity in 2025.</a:t>
            </a:r>
          </a:p>
        </p:txBody>
      </p:sp>
      <p:sp>
        <p:nvSpPr>
          <p:cNvPr id="13" name="TextBox 12">
            <a:extLst>
              <a:ext uri="{FF2B5EF4-FFF2-40B4-BE49-F238E27FC236}">
                <a16:creationId xmlns:a16="http://schemas.microsoft.com/office/drawing/2014/main" id="{0B2123E4-E85C-EBE4-EFCC-F801131B3866}"/>
              </a:ext>
            </a:extLst>
          </p:cNvPr>
          <p:cNvSpPr txBox="1"/>
          <p:nvPr/>
        </p:nvSpPr>
        <p:spPr>
          <a:xfrm>
            <a:off x="7387795" y="3556270"/>
            <a:ext cx="4741500" cy="2862322"/>
          </a:xfrm>
          <a:prstGeom prst="rect">
            <a:avLst/>
          </a:prstGeom>
          <a:noFill/>
        </p:spPr>
        <p:txBody>
          <a:bodyPr wrap="square">
            <a:spAutoFit/>
          </a:bodyPr>
          <a:lstStyle/>
          <a:p>
            <a:r>
              <a:rPr lang="en-GB" dirty="0"/>
              <a:t>This event has been organised to give you and your teams the opportunity to share your achievements with others working in WY critical care units. We are keen to hear from all members of the critical care team; doctors, nurses, ACCPs, AHPs, Pharmacists, HCSW so get in touch!</a:t>
            </a:r>
          </a:p>
          <a:p>
            <a:r>
              <a:rPr lang="en-GB" dirty="0"/>
              <a:t>Details on how to book a place will be sent out in the near future! </a:t>
            </a:r>
          </a:p>
          <a:p>
            <a:pPr algn="ctr"/>
            <a:r>
              <a:rPr lang="en-GB" i="1" dirty="0"/>
              <a:t>Presenters have a guaranteed place!!</a:t>
            </a:r>
          </a:p>
        </p:txBody>
      </p:sp>
      <p:sp>
        <p:nvSpPr>
          <p:cNvPr id="15" name="TextBox 14">
            <a:extLst>
              <a:ext uri="{FF2B5EF4-FFF2-40B4-BE49-F238E27FC236}">
                <a16:creationId xmlns:a16="http://schemas.microsoft.com/office/drawing/2014/main" id="{3EC3F7A5-8964-1974-1592-DB868D621F09}"/>
              </a:ext>
            </a:extLst>
          </p:cNvPr>
          <p:cNvSpPr txBox="1"/>
          <p:nvPr/>
        </p:nvSpPr>
        <p:spPr>
          <a:xfrm>
            <a:off x="7387795" y="2735371"/>
            <a:ext cx="4741500" cy="646331"/>
          </a:xfrm>
          <a:prstGeom prst="rect">
            <a:avLst/>
          </a:prstGeom>
          <a:noFill/>
        </p:spPr>
        <p:txBody>
          <a:bodyPr wrap="square">
            <a:spAutoFit/>
          </a:bodyPr>
          <a:lstStyle/>
          <a:p>
            <a:r>
              <a:rPr lang="en-GB" dirty="0"/>
              <a:t>We will be joined by our Clinical Advisory Board Co-Chairs to hear all about your successes!</a:t>
            </a:r>
          </a:p>
        </p:txBody>
      </p:sp>
      <p:sp>
        <p:nvSpPr>
          <p:cNvPr id="17" name="TextBox 16">
            <a:extLst>
              <a:ext uri="{FF2B5EF4-FFF2-40B4-BE49-F238E27FC236}">
                <a16:creationId xmlns:a16="http://schemas.microsoft.com/office/drawing/2014/main" id="{E254FAC1-E0B1-FD24-A5A7-AC543A16BA71}"/>
              </a:ext>
            </a:extLst>
          </p:cNvPr>
          <p:cNvSpPr txBox="1"/>
          <p:nvPr/>
        </p:nvSpPr>
        <p:spPr>
          <a:xfrm>
            <a:off x="7436567" y="1083475"/>
            <a:ext cx="4384371" cy="1477328"/>
          </a:xfrm>
          <a:prstGeom prst="rect">
            <a:avLst/>
          </a:prstGeom>
          <a:noFill/>
        </p:spPr>
        <p:txBody>
          <a:bodyPr wrap="square">
            <a:spAutoFit/>
          </a:bodyPr>
          <a:lstStyle/>
          <a:p>
            <a:r>
              <a:rPr lang="en-GB" dirty="0">
                <a:solidFill>
                  <a:schemeClr val="accent1">
                    <a:lumMod val="50000"/>
                  </a:schemeClr>
                </a:solidFill>
              </a:rPr>
              <a:t>DATE:     </a:t>
            </a:r>
            <a:r>
              <a:rPr lang="en-GB" b="1" dirty="0">
                <a:solidFill>
                  <a:schemeClr val="accent5">
                    <a:lumMod val="50000"/>
                  </a:schemeClr>
                </a:solidFill>
              </a:rPr>
              <a:t>Thursday 17th October 2024</a:t>
            </a:r>
          </a:p>
          <a:p>
            <a:r>
              <a:rPr lang="en-GB" dirty="0">
                <a:solidFill>
                  <a:schemeClr val="accent1">
                    <a:lumMod val="50000"/>
                  </a:schemeClr>
                </a:solidFill>
              </a:rPr>
              <a:t>TIME</a:t>
            </a:r>
            <a:r>
              <a:rPr lang="en-GB" dirty="0">
                <a:solidFill>
                  <a:srgbClr val="0070C0"/>
                </a:solidFill>
              </a:rPr>
              <a:t>:     </a:t>
            </a:r>
            <a:r>
              <a:rPr lang="en-GB" b="1" dirty="0">
                <a:solidFill>
                  <a:schemeClr val="accent5">
                    <a:lumMod val="50000"/>
                  </a:schemeClr>
                </a:solidFill>
              </a:rPr>
              <a:t>1-4pm</a:t>
            </a:r>
          </a:p>
          <a:p>
            <a:r>
              <a:rPr lang="en-GB" dirty="0">
                <a:solidFill>
                  <a:schemeClr val="accent1">
                    <a:lumMod val="50000"/>
                  </a:schemeClr>
                </a:solidFill>
              </a:rPr>
              <a:t>VENUE: </a:t>
            </a:r>
            <a:r>
              <a:rPr lang="en-GB" b="1" dirty="0">
                <a:solidFill>
                  <a:schemeClr val="accent5">
                    <a:lumMod val="50000"/>
                  </a:schemeClr>
                </a:solidFill>
                <a:hlinkClick r:id="rId5">
                  <a:extLst>
                    <a:ext uri="{A12FA001-AC4F-418D-AE19-62706E023703}">
                      <ahyp:hlinkClr xmlns:ahyp="http://schemas.microsoft.com/office/drawing/2018/hyperlinkcolor" val="tx"/>
                    </a:ext>
                  </a:extLst>
                </a:hlinkClick>
              </a:rPr>
              <a:t>Hatfield Hall, Wakefield, WF3 4JP</a:t>
            </a:r>
            <a:endParaRPr lang="en-GB" b="1" dirty="0">
              <a:solidFill>
                <a:schemeClr val="accent5">
                  <a:lumMod val="50000"/>
                </a:schemeClr>
              </a:solidFill>
            </a:endParaRPr>
          </a:p>
          <a:p>
            <a:pPr algn="ctr"/>
            <a:r>
              <a:rPr lang="en-GB" i="1" dirty="0"/>
              <a:t>This is a free event and includes afternoon tea style refreshments</a:t>
            </a:r>
          </a:p>
        </p:txBody>
      </p:sp>
      <p:sp>
        <p:nvSpPr>
          <p:cNvPr id="7" name="TextBox 6">
            <a:extLst>
              <a:ext uri="{FF2B5EF4-FFF2-40B4-BE49-F238E27FC236}">
                <a16:creationId xmlns:a16="http://schemas.microsoft.com/office/drawing/2014/main" id="{B1C36033-EF81-8119-1799-CE13FAD007A1}"/>
              </a:ext>
            </a:extLst>
          </p:cNvPr>
          <p:cNvSpPr txBox="1"/>
          <p:nvPr/>
        </p:nvSpPr>
        <p:spPr>
          <a:xfrm>
            <a:off x="1206067" y="6393105"/>
            <a:ext cx="9779866" cy="400110"/>
          </a:xfrm>
          <a:prstGeom prst="rect">
            <a:avLst/>
          </a:prstGeom>
          <a:noFill/>
        </p:spPr>
        <p:txBody>
          <a:bodyPr wrap="square">
            <a:spAutoFit/>
          </a:bodyPr>
          <a:lstStyle/>
          <a:p>
            <a:r>
              <a:rPr lang="en-GB" sz="2000" b="1" dirty="0">
                <a:solidFill>
                  <a:schemeClr val="accent5">
                    <a:lumMod val="50000"/>
                  </a:schemeClr>
                </a:solidFill>
              </a:rPr>
              <a:t>To share your improvement at this celebration event </a:t>
            </a:r>
            <a:r>
              <a:rPr lang="en-GB" sz="2000" b="1" dirty="0">
                <a:solidFill>
                  <a:schemeClr val="accent5">
                    <a:lumMod val="50000"/>
                  </a:schemeClr>
                </a:solidFill>
                <a:latin typeface="Abadi" panose="020B0604020202020204" pitchFamily="34" charset="0"/>
              </a:rPr>
              <a:t>email: </a:t>
            </a:r>
            <a:r>
              <a:rPr lang="en-GB" sz="2000" b="1" dirty="0">
                <a:solidFill>
                  <a:schemeClr val="accent5">
                    <a:lumMod val="50000"/>
                  </a:schemeClr>
                </a:solidFill>
                <a:latin typeface="Abadi" panose="020B0604020202020204" pitchFamily="34" charset="0"/>
                <a:hlinkClick r:id="rId6">
                  <a:extLst>
                    <a:ext uri="{A12FA001-AC4F-418D-AE19-62706E023703}">
                      <ahyp:hlinkClr xmlns:ahyp="http://schemas.microsoft.com/office/drawing/2018/hyperlinkcolor" val="tx"/>
                    </a:ext>
                  </a:extLst>
                </a:hlinkClick>
              </a:rPr>
              <a:t>Claire.horsfield4@nhs.net</a:t>
            </a:r>
            <a:r>
              <a:rPr lang="en-GB" sz="2000" b="1" dirty="0">
                <a:solidFill>
                  <a:schemeClr val="accent5">
                    <a:lumMod val="50000"/>
                  </a:schemeClr>
                </a:solidFill>
                <a:latin typeface="Abadi" panose="020B0604020202020204" pitchFamily="34" charset="0"/>
              </a:rPr>
              <a:t> </a:t>
            </a:r>
          </a:p>
        </p:txBody>
      </p:sp>
      <p:pic>
        <p:nvPicPr>
          <p:cNvPr id="3" name="Picture 2" descr="A black and blue logo&#10;&#10;Description automatically generated">
            <a:extLst>
              <a:ext uri="{FF2B5EF4-FFF2-40B4-BE49-F238E27FC236}">
                <a16:creationId xmlns:a16="http://schemas.microsoft.com/office/drawing/2014/main" id="{5303622F-67A9-247B-ADC6-CECF6342A02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02966" y="53295"/>
            <a:ext cx="3404907" cy="1030180"/>
          </a:xfrm>
          <a:prstGeom prst="rect">
            <a:avLst/>
          </a:prstGeom>
        </p:spPr>
      </p:pic>
    </p:spTree>
    <p:extLst>
      <p:ext uri="{BB962C8B-B14F-4D97-AF65-F5344CB8AC3E}">
        <p14:creationId xmlns:p14="http://schemas.microsoft.com/office/powerpoint/2010/main" val="10616797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4610</TotalTime>
  <Words>312</Words>
  <Application>Microsoft Office PowerPoint</Application>
  <PresentationFormat>Widescreen</PresentationFormat>
  <Paragraphs>19</Paragraphs>
  <Slides>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Abadi</vt:lpstr>
      <vt:lpstr>Arial</vt:lpstr>
      <vt:lpstr>Calibri</vt:lpstr>
      <vt:lpstr>Calibri Light</vt:lpstr>
      <vt:lpstr>Office Theme</vt:lpstr>
      <vt:lpstr>think-cell Slide</vt:lpstr>
      <vt:lpstr>West Yorkshire Critical Care Network  Celebration Event: Sharing Quality Improvements</vt:lpstr>
    </vt:vector>
  </TitlesOfParts>
  <Company>Leeds Teaching Hospitals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 Yorkshire Critical Care Network  Celebration Event - Save the date</dc:title>
  <dc:creator>BERRY, Andrea (LEEDS TEACHING HOSPITALS NHS TRUST)</dc:creator>
  <cp:lastModifiedBy>RICHMOND, Alison (LEEDS TEACHING HOSPITALS NHS TRUST)</cp:lastModifiedBy>
  <cp:revision>11</cp:revision>
  <dcterms:created xsi:type="dcterms:W3CDTF">2024-03-13T15:49:00Z</dcterms:created>
  <dcterms:modified xsi:type="dcterms:W3CDTF">2024-04-11T10:15:58Z</dcterms:modified>
</cp:coreProperties>
</file>